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
  </p:notesMasterIdLst>
  <p:sldIdLst>
    <p:sldId id="256" r:id="rId2"/>
  </p:sldIdLst>
  <p:sldSz cx="9144000" cy="5143500" type="screen16x9"/>
  <p:notesSz cx="6858000" cy="9144000"/>
  <p:embeddedFontLst>
    <p:embeddedFont>
      <p:font typeface="Maven Pro" panose="00000500000000000000" pitchFamily="2" charset="0"/>
      <p:regular r:id="rId4"/>
      <p:bold r:id="rId5"/>
    </p:embeddedFont>
    <p:embeddedFont>
      <p:font typeface="Abel" panose="02000506030000020004" pitchFamily="2" charset="0"/>
      <p:regular r:id="rId6"/>
    </p:embeddedFont>
    <p:embeddedFont>
      <p:font typeface="Maven Pro Medium" panose="00000600000000000000" pitchFamily="2" charset="0"/>
      <p:regular r:id="rId7"/>
      <p:bold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First of all, I’d like to thank the organisers for the opportunity to share with you our project. FAIR4Health started on last December and we are looking forward to establish collaborations and synergies at any level with all EU initiatives dealing with FAIR data in the health domain. So in case you are involved in other similar initiatives, please don’t hesitate to contact me at the end of the session and I will put you in contact with the coordinators to set out potential collaborations.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 id="214748365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www.fair4health.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736019" y="96490"/>
            <a:ext cx="7407980" cy="427744"/>
          </a:xfrm>
          <a:prstGeom prst="rect">
            <a:avLst/>
          </a:prstGeom>
          <a:noFill/>
          <a:ln>
            <a:noFill/>
          </a:ln>
        </p:spPr>
        <p:txBody>
          <a:bodyPr spcFirstLastPara="1" wrap="square" lIns="91425" tIns="91425" rIns="91425" bIns="91425" anchor="b" anchorCtr="0">
            <a:noAutofit/>
          </a:bodyPr>
          <a:lstStyle/>
          <a:p>
            <a:pPr marL="0" lvl="0" indent="0" rtl="0">
              <a:lnSpc>
                <a:spcPct val="100000"/>
              </a:lnSpc>
              <a:spcBef>
                <a:spcPts val="0"/>
              </a:spcBef>
              <a:spcAft>
                <a:spcPts val="0"/>
              </a:spcAft>
              <a:buSzPts val="5200"/>
              <a:buNone/>
            </a:pPr>
            <a:r>
              <a:rPr lang="en" sz="1800" dirty="0">
                <a:latin typeface="Maven Pro Medium"/>
                <a:ea typeface="Maven Pro Medium"/>
                <a:cs typeface="Maven Pro Medium"/>
                <a:sym typeface="Maven Pro Medium"/>
              </a:rPr>
              <a:t>Improving Health Research in EU through FAIR data</a:t>
            </a:r>
            <a:endParaRPr sz="1400" dirty="0">
              <a:latin typeface="Maven Pro Medium"/>
              <a:ea typeface="Maven Pro Medium"/>
              <a:cs typeface="Maven Pro Medium"/>
              <a:sym typeface="Maven Pro Medium"/>
            </a:endParaRPr>
          </a:p>
        </p:txBody>
      </p:sp>
      <p:pic>
        <p:nvPicPr>
          <p:cNvPr id="56" name="Google Shape;56;p13"/>
          <p:cNvPicPr preferRelativeResize="0">
            <a:picLocks noChangeAspect="1"/>
          </p:cNvPicPr>
          <p:nvPr/>
        </p:nvPicPr>
        <p:blipFill rotWithShape="1">
          <a:blip r:embed="rId4">
            <a:alphaModFix/>
          </a:blip>
          <a:srcRect/>
          <a:stretch/>
        </p:blipFill>
        <p:spPr>
          <a:xfrm>
            <a:off x="80090" y="6674"/>
            <a:ext cx="1655929" cy="620724"/>
          </a:xfrm>
          <a:prstGeom prst="rect">
            <a:avLst/>
          </a:prstGeom>
          <a:noFill/>
          <a:ln>
            <a:noFill/>
          </a:ln>
        </p:spPr>
      </p:pic>
      <p:sp>
        <p:nvSpPr>
          <p:cNvPr id="3" name="Rectángulo 2">
            <a:extLst>
              <a:ext uri="{FF2B5EF4-FFF2-40B4-BE49-F238E27FC236}">
                <a16:creationId xmlns:a16="http://schemas.microsoft.com/office/drawing/2014/main" id="{882E71A9-8715-4E7E-8F0D-F2DC4EDE8043}"/>
              </a:ext>
            </a:extLst>
          </p:cNvPr>
          <p:cNvSpPr/>
          <p:nvPr/>
        </p:nvSpPr>
        <p:spPr>
          <a:xfrm flipH="1" flipV="1">
            <a:off x="4504435" y="641011"/>
            <a:ext cx="4537361" cy="318977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S" dirty="0">
              <a:solidFill>
                <a:schemeClr val="tx1"/>
              </a:solidFill>
              <a:latin typeface="Maven Pro" panose="00000500000000000000" pitchFamily="2" charset="0"/>
            </a:endParaRPr>
          </a:p>
          <a:p>
            <a:endParaRPr lang="es-ES" dirty="0">
              <a:solidFill>
                <a:schemeClr val="tx1"/>
              </a:solidFill>
              <a:latin typeface="Maven Pro" panose="00000500000000000000" pitchFamily="2" charset="0"/>
            </a:endParaRPr>
          </a:p>
        </p:txBody>
      </p:sp>
      <p:pic>
        <p:nvPicPr>
          <p:cNvPr id="7" name="Google Shape;134;p21">
            <a:extLst>
              <a:ext uri="{FF2B5EF4-FFF2-40B4-BE49-F238E27FC236}">
                <a16:creationId xmlns:a16="http://schemas.microsoft.com/office/drawing/2014/main" id="{AA393A4F-F5E8-4D95-89AF-BF37FF222FAD}"/>
              </a:ext>
            </a:extLst>
          </p:cNvPr>
          <p:cNvPicPr preferRelativeResize="0">
            <a:picLocks noChangeAspect="1"/>
          </p:cNvPicPr>
          <p:nvPr/>
        </p:nvPicPr>
        <p:blipFill rotWithShape="1">
          <a:blip r:embed="rId5">
            <a:alphaModFix/>
          </a:blip>
          <a:srcRect/>
          <a:stretch/>
        </p:blipFill>
        <p:spPr>
          <a:xfrm>
            <a:off x="80090" y="641011"/>
            <a:ext cx="4288887" cy="2397235"/>
          </a:xfrm>
          <a:prstGeom prst="rect">
            <a:avLst/>
          </a:prstGeom>
          <a:noFill/>
          <a:ln>
            <a:noFill/>
          </a:ln>
        </p:spPr>
      </p:pic>
      <p:pic>
        <p:nvPicPr>
          <p:cNvPr id="2" name="Imagen 1">
            <a:extLst>
              <a:ext uri="{FF2B5EF4-FFF2-40B4-BE49-F238E27FC236}">
                <a16:creationId xmlns:a16="http://schemas.microsoft.com/office/drawing/2014/main" id="{78A8D2CD-0CA0-4592-ACE5-6E5106FFE3B6}"/>
              </a:ext>
            </a:extLst>
          </p:cNvPr>
          <p:cNvPicPr>
            <a:picLocks noChangeAspect="1"/>
          </p:cNvPicPr>
          <p:nvPr/>
        </p:nvPicPr>
        <p:blipFill>
          <a:blip r:embed="rId6"/>
          <a:stretch>
            <a:fillRect/>
          </a:stretch>
        </p:blipFill>
        <p:spPr>
          <a:xfrm>
            <a:off x="80090" y="3117273"/>
            <a:ext cx="4288887" cy="1970098"/>
          </a:xfrm>
          <a:prstGeom prst="rect">
            <a:avLst/>
          </a:prstGeom>
        </p:spPr>
      </p:pic>
      <p:sp>
        <p:nvSpPr>
          <p:cNvPr id="55" name="Google Shape;55;p13"/>
          <p:cNvSpPr txBox="1">
            <a:spLocks noGrp="1"/>
          </p:cNvSpPr>
          <p:nvPr>
            <p:ph type="subTitle" idx="1"/>
          </p:nvPr>
        </p:nvSpPr>
        <p:spPr>
          <a:xfrm>
            <a:off x="4504435" y="3935676"/>
            <a:ext cx="4537360" cy="616186"/>
          </a:xfrm>
          <a:prstGeom prst="rect">
            <a:avLst/>
          </a:prstGeom>
          <a:solidFill>
            <a:schemeClr val="bg1"/>
          </a:solidFill>
          <a:ln>
            <a:noFill/>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r>
              <a:rPr lang="es-ES" sz="1400" dirty="0">
                <a:solidFill>
                  <a:schemeClr val="tx1"/>
                </a:solidFill>
                <a:latin typeface="Abel"/>
                <a:ea typeface="Abel"/>
                <a:cs typeface="Abel"/>
                <a:sym typeface="Abel"/>
              </a:rPr>
              <a:t>EC </a:t>
            </a:r>
            <a:r>
              <a:rPr lang="es-ES" sz="1400" dirty="0" err="1">
                <a:solidFill>
                  <a:schemeClr val="tx1"/>
                </a:solidFill>
                <a:latin typeface="Abel"/>
                <a:ea typeface="Abel"/>
                <a:cs typeface="Abel"/>
                <a:sym typeface="Abel"/>
              </a:rPr>
              <a:t>funding</a:t>
            </a:r>
            <a:r>
              <a:rPr lang="es-ES" sz="1400" dirty="0">
                <a:solidFill>
                  <a:schemeClr val="tx1"/>
                </a:solidFill>
                <a:latin typeface="Abel"/>
                <a:ea typeface="Abel"/>
                <a:cs typeface="Abel"/>
                <a:sym typeface="Abel"/>
              </a:rPr>
              <a:t>: </a:t>
            </a:r>
            <a:r>
              <a:rPr lang="es-ES" sz="1400" b="1" dirty="0">
                <a:solidFill>
                  <a:schemeClr val="tx1"/>
                </a:solidFill>
                <a:latin typeface="Abel"/>
                <a:ea typeface="Abel"/>
                <a:cs typeface="Abel"/>
                <a:sym typeface="Abel"/>
              </a:rPr>
              <a:t>2,999,053.75 €           </a:t>
            </a:r>
            <a:r>
              <a:rPr lang="es-ES" sz="1400" dirty="0">
                <a:solidFill>
                  <a:schemeClr val="tx1"/>
                </a:solidFill>
                <a:latin typeface="Abel" panose="02000506030000020004" pitchFamily="2" charset="0"/>
                <a:ea typeface="Abel"/>
                <a:cs typeface="Abel"/>
                <a:sym typeface="Abel"/>
              </a:rPr>
              <a:t>Grant </a:t>
            </a:r>
            <a:r>
              <a:rPr lang="es-ES" sz="1400" dirty="0" err="1">
                <a:solidFill>
                  <a:schemeClr val="tx1"/>
                </a:solidFill>
                <a:latin typeface="Abel" panose="02000506030000020004" pitchFamily="2" charset="0"/>
                <a:ea typeface="Abel"/>
                <a:cs typeface="Abel"/>
                <a:sym typeface="Abel"/>
              </a:rPr>
              <a:t>Agreement</a:t>
            </a:r>
            <a:r>
              <a:rPr lang="es-ES" sz="1400" dirty="0">
                <a:solidFill>
                  <a:schemeClr val="tx1"/>
                </a:solidFill>
                <a:latin typeface="Abel" panose="02000506030000020004" pitchFamily="2" charset="0"/>
                <a:ea typeface="Abel"/>
                <a:cs typeface="Abel"/>
                <a:sym typeface="Abel"/>
              </a:rPr>
              <a:t> </a:t>
            </a:r>
            <a:r>
              <a:rPr lang="es-ES" sz="1400" b="1" dirty="0">
                <a:solidFill>
                  <a:schemeClr val="tx1"/>
                </a:solidFill>
                <a:latin typeface="Abel" panose="02000506030000020004" pitchFamily="2" charset="0"/>
                <a:ea typeface="Maven Pro Medium"/>
                <a:cs typeface="Maven Pro Medium"/>
                <a:sym typeface="Maven Pro Medium"/>
              </a:rPr>
              <a:t>824666</a:t>
            </a:r>
            <a:endParaRPr sz="1400" b="1" dirty="0">
              <a:solidFill>
                <a:schemeClr val="tx1"/>
              </a:solidFill>
              <a:latin typeface="Abel" panose="02000506030000020004" pitchFamily="2" charset="0"/>
              <a:ea typeface="Abel"/>
              <a:cs typeface="Abel"/>
              <a:sym typeface="Abel"/>
            </a:endParaRPr>
          </a:p>
        </p:txBody>
      </p:sp>
      <p:sp>
        <p:nvSpPr>
          <p:cNvPr id="4" name="Rectángulo 3">
            <a:extLst>
              <a:ext uri="{FF2B5EF4-FFF2-40B4-BE49-F238E27FC236}">
                <a16:creationId xmlns:a16="http://schemas.microsoft.com/office/drawing/2014/main" id="{31C78646-0E89-4F49-B6CC-D0042002D9AF}"/>
              </a:ext>
            </a:extLst>
          </p:cNvPr>
          <p:cNvSpPr/>
          <p:nvPr/>
        </p:nvSpPr>
        <p:spPr>
          <a:xfrm>
            <a:off x="4585309" y="1005171"/>
            <a:ext cx="1730463" cy="677108"/>
          </a:xfrm>
          <a:prstGeom prst="rect">
            <a:avLst/>
          </a:prstGeom>
          <a:solidFill>
            <a:schemeClr val="accent5">
              <a:lumMod val="20000"/>
              <a:lumOff val="80000"/>
            </a:schemeClr>
          </a:solidFill>
          <a:effectLst>
            <a:outerShdw blurRad="50800" dist="38100" dir="5400000" algn="t" rotWithShape="0">
              <a:prstClr val="black">
                <a:alpha val="40000"/>
              </a:prstClr>
            </a:outerShdw>
          </a:effectLst>
        </p:spPr>
        <p:txBody>
          <a:bodyPr wrap="square">
            <a:spAutoFit/>
          </a:bodyPr>
          <a:lstStyle/>
          <a:p>
            <a:pPr algn="ctr"/>
            <a:r>
              <a:rPr lang="es-ES" b="1" dirty="0">
                <a:solidFill>
                  <a:schemeClr val="tx1"/>
                </a:solidFill>
                <a:latin typeface="Abel" panose="02000506030000020004" pitchFamily="2" charset="0"/>
              </a:rPr>
              <a:t>TECHNOLOGY</a:t>
            </a:r>
            <a:r>
              <a:rPr lang="es-ES" dirty="0">
                <a:solidFill>
                  <a:schemeClr val="tx1"/>
                </a:solidFill>
                <a:latin typeface="Maven Pro" panose="00000500000000000000" pitchFamily="2" charset="0"/>
              </a:rPr>
              <a:t> </a:t>
            </a:r>
          </a:p>
          <a:p>
            <a:r>
              <a:rPr lang="es-ES" sz="1200" dirty="0" err="1">
                <a:solidFill>
                  <a:schemeClr val="tx1"/>
                </a:solidFill>
                <a:latin typeface="Maven Pro" panose="00000500000000000000" pitchFamily="2" charset="0"/>
              </a:rPr>
              <a:t>FAIRification</a:t>
            </a:r>
            <a:r>
              <a:rPr lang="es-ES" sz="1200" dirty="0">
                <a:solidFill>
                  <a:schemeClr val="tx1"/>
                </a:solidFill>
                <a:latin typeface="Maven Pro" panose="00000500000000000000" pitchFamily="2" charset="0"/>
              </a:rPr>
              <a:t> </a:t>
            </a:r>
            <a:r>
              <a:rPr lang="es-ES" sz="1200" dirty="0" err="1">
                <a:solidFill>
                  <a:schemeClr val="tx1"/>
                </a:solidFill>
                <a:latin typeface="Maven Pro" panose="00000500000000000000" pitchFamily="2" charset="0"/>
              </a:rPr>
              <a:t>process</a:t>
            </a:r>
            <a:r>
              <a:rPr lang="es-ES" sz="1200" dirty="0">
                <a:solidFill>
                  <a:schemeClr val="tx1"/>
                </a:solidFill>
                <a:latin typeface="Maven Pro" panose="00000500000000000000" pitchFamily="2" charset="0"/>
              </a:rPr>
              <a:t> </a:t>
            </a:r>
            <a:r>
              <a:rPr lang="es-ES" sz="1200" dirty="0" err="1">
                <a:solidFill>
                  <a:schemeClr val="tx1"/>
                </a:solidFill>
                <a:latin typeface="Maven Pro" panose="00000500000000000000" pitchFamily="2" charset="0"/>
              </a:rPr>
              <a:t>applied</a:t>
            </a:r>
            <a:r>
              <a:rPr lang="es-ES" sz="1200" dirty="0">
                <a:solidFill>
                  <a:schemeClr val="tx1"/>
                </a:solidFill>
                <a:latin typeface="Maven Pro" panose="00000500000000000000" pitchFamily="2" charset="0"/>
              </a:rPr>
              <a:t> </a:t>
            </a:r>
            <a:r>
              <a:rPr lang="es-ES" sz="1200" dirty="0" err="1">
                <a:solidFill>
                  <a:schemeClr val="tx1"/>
                </a:solidFill>
                <a:latin typeface="Maven Pro" panose="00000500000000000000" pitchFamily="2" charset="0"/>
              </a:rPr>
              <a:t>to</a:t>
            </a:r>
            <a:r>
              <a:rPr lang="es-ES" sz="1200" dirty="0">
                <a:solidFill>
                  <a:schemeClr val="tx1"/>
                </a:solidFill>
                <a:latin typeface="Maven Pro" panose="00000500000000000000" pitchFamily="2" charset="0"/>
              </a:rPr>
              <a:t> </a:t>
            </a:r>
            <a:r>
              <a:rPr lang="es-ES" sz="1200" dirty="0" err="1">
                <a:solidFill>
                  <a:schemeClr val="tx1"/>
                </a:solidFill>
                <a:latin typeface="Maven Pro" panose="00000500000000000000" pitchFamily="2" charset="0"/>
              </a:rPr>
              <a:t>health</a:t>
            </a:r>
            <a:r>
              <a:rPr lang="es-ES" sz="1200" dirty="0">
                <a:solidFill>
                  <a:schemeClr val="tx1"/>
                </a:solidFill>
                <a:latin typeface="Maven Pro" panose="00000500000000000000" pitchFamily="2" charset="0"/>
              </a:rPr>
              <a:t> data</a:t>
            </a:r>
            <a:endParaRPr lang="es-ES" dirty="0">
              <a:solidFill>
                <a:schemeClr val="tx1"/>
              </a:solidFill>
              <a:latin typeface="Maven Pro" panose="00000500000000000000" pitchFamily="2" charset="0"/>
            </a:endParaRPr>
          </a:p>
        </p:txBody>
      </p:sp>
      <p:sp>
        <p:nvSpPr>
          <p:cNvPr id="5" name="Rectángulo 4">
            <a:extLst>
              <a:ext uri="{FF2B5EF4-FFF2-40B4-BE49-F238E27FC236}">
                <a16:creationId xmlns:a16="http://schemas.microsoft.com/office/drawing/2014/main" id="{9696C51A-6FC1-4031-978B-EE4308F0DDA4}"/>
              </a:ext>
            </a:extLst>
          </p:cNvPr>
          <p:cNvSpPr/>
          <p:nvPr/>
        </p:nvSpPr>
        <p:spPr>
          <a:xfrm>
            <a:off x="4585309" y="1784264"/>
            <a:ext cx="1730463" cy="1231106"/>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pPr algn="ctr"/>
            <a:r>
              <a:rPr lang="es-ES" b="1" dirty="0">
                <a:solidFill>
                  <a:schemeClr val="tx1"/>
                </a:solidFill>
                <a:latin typeface="Abel" panose="02000506030000020004" pitchFamily="2" charset="0"/>
              </a:rPr>
              <a:t>POLICIES</a:t>
            </a:r>
          </a:p>
          <a:p>
            <a:r>
              <a:rPr lang="es-ES" sz="1200" dirty="0" err="1">
                <a:solidFill>
                  <a:schemeClr val="tx1"/>
                </a:solidFill>
                <a:latin typeface="Maven Pro" panose="00000500000000000000" pitchFamily="2" charset="0"/>
              </a:rPr>
              <a:t>Guideline</a:t>
            </a:r>
            <a:r>
              <a:rPr lang="es-ES" sz="1200" dirty="0">
                <a:solidFill>
                  <a:schemeClr val="tx1"/>
                </a:solidFill>
                <a:latin typeface="Maven Pro" panose="00000500000000000000" pitchFamily="2" charset="0"/>
              </a:rPr>
              <a:t> </a:t>
            </a:r>
            <a:r>
              <a:rPr lang="es-ES" sz="1200" dirty="0" err="1">
                <a:solidFill>
                  <a:schemeClr val="tx1"/>
                </a:solidFill>
                <a:latin typeface="Maven Pro" panose="00000500000000000000" pitchFamily="2" charset="0"/>
              </a:rPr>
              <a:t>for</a:t>
            </a:r>
            <a:r>
              <a:rPr lang="es-ES" sz="1200" dirty="0">
                <a:solidFill>
                  <a:schemeClr val="tx1"/>
                </a:solidFill>
                <a:latin typeface="Maven Pro" panose="00000500000000000000" pitchFamily="2" charset="0"/>
              </a:rPr>
              <a:t> </a:t>
            </a:r>
            <a:r>
              <a:rPr lang="es-ES" sz="1200" dirty="0" err="1">
                <a:solidFill>
                  <a:schemeClr val="tx1"/>
                </a:solidFill>
                <a:latin typeface="Maven Pro" panose="00000500000000000000" pitchFamily="2" charset="0"/>
              </a:rPr>
              <a:t>Health</a:t>
            </a:r>
            <a:r>
              <a:rPr lang="es-ES" sz="1200" dirty="0">
                <a:solidFill>
                  <a:schemeClr val="tx1"/>
                </a:solidFill>
                <a:latin typeface="Maven Pro" panose="00000500000000000000" pitchFamily="2" charset="0"/>
              </a:rPr>
              <a:t> </a:t>
            </a:r>
            <a:r>
              <a:rPr lang="es-ES" sz="1200" dirty="0" err="1">
                <a:solidFill>
                  <a:schemeClr val="tx1"/>
                </a:solidFill>
                <a:latin typeface="Maven Pro" panose="00000500000000000000" pitchFamily="2" charset="0"/>
              </a:rPr>
              <a:t>Research</a:t>
            </a:r>
            <a:r>
              <a:rPr lang="es-ES" sz="1200" dirty="0">
                <a:solidFill>
                  <a:schemeClr val="tx1"/>
                </a:solidFill>
                <a:latin typeface="Maven Pro" panose="00000500000000000000" pitchFamily="2" charset="0"/>
              </a:rPr>
              <a:t> </a:t>
            </a:r>
            <a:r>
              <a:rPr lang="es-ES" sz="1200" dirty="0" err="1">
                <a:solidFill>
                  <a:schemeClr val="tx1"/>
                </a:solidFill>
                <a:latin typeface="Maven Pro" panose="00000500000000000000" pitchFamily="2" charset="0"/>
              </a:rPr>
              <a:t>Organisations</a:t>
            </a:r>
            <a:r>
              <a:rPr lang="es-ES" sz="1200" dirty="0">
                <a:solidFill>
                  <a:schemeClr val="tx1"/>
                </a:solidFill>
                <a:latin typeface="Maven Pro" panose="00000500000000000000" pitchFamily="2" charset="0"/>
              </a:rPr>
              <a:t> </a:t>
            </a:r>
            <a:r>
              <a:rPr lang="es-ES" sz="1200" dirty="0" err="1">
                <a:solidFill>
                  <a:schemeClr val="tx1"/>
                </a:solidFill>
                <a:latin typeface="Maven Pro" panose="00000500000000000000" pitchFamily="2" charset="0"/>
              </a:rPr>
              <a:t>to</a:t>
            </a:r>
            <a:r>
              <a:rPr lang="es-ES" sz="1200" dirty="0">
                <a:solidFill>
                  <a:schemeClr val="tx1"/>
                </a:solidFill>
                <a:latin typeface="Maven Pro" panose="00000500000000000000" pitchFamily="2" charset="0"/>
              </a:rPr>
              <a:t> </a:t>
            </a:r>
            <a:r>
              <a:rPr lang="es-ES" sz="1200" dirty="0" err="1">
                <a:solidFill>
                  <a:schemeClr val="tx1"/>
                </a:solidFill>
                <a:latin typeface="Maven Pro" panose="00000500000000000000" pitchFamily="2" charset="0"/>
              </a:rPr>
              <a:t>implement</a:t>
            </a:r>
            <a:r>
              <a:rPr lang="es-ES" sz="1200" dirty="0">
                <a:solidFill>
                  <a:schemeClr val="tx1"/>
                </a:solidFill>
                <a:latin typeface="Maven Pro" panose="00000500000000000000" pitchFamily="2" charset="0"/>
              </a:rPr>
              <a:t> a FAIR data </a:t>
            </a:r>
            <a:r>
              <a:rPr lang="es-ES" sz="1200" dirty="0" err="1">
                <a:solidFill>
                  <a:schemeClr val="tx1"/>
                </a:solidFill>
                <a:latin typeface="Maven Pro" panose="00000500000000000000" pitchFamily="2" charset="0"/>
              </a:rPr>
              <a:t>policy</a:t>
            </a:r>
            <a:endParaRPr lang="es-ES" sz="1200" dirty="0">
              <a:solidFill>
                <a:schemeClr val="tx1"/>
              </a:solidFill>
              <a:latin typeface="Maven Pro" panose="00000500000000000000" pitchFamily="2" charset="0"/>
            </a:endParaRPr>
          </a:p>
        </p:txBody>
      </p:sp>
      <p:sp>
        <p:nvSpPr>
          <p:cNvPr id="31" name="Rectángulo 30">
            <a:extLst>
              <a:ext uri="{FF2B5EF4-FFF2-40B4-BE49-F238E27FC236}">
                <a16:creationId xmlns:a16="http://schemas.microsoft.com/office/drawing/2014/main" id="{4F7B85E5-7152-480F-BAB8-F5187A321770}"/>
              </a:ext>
            </a:extLst>
          </p:cNvPr>
          <p:cNvSpPr/>
          <p:nvPr/>
        </p:nvSpPr>
        <p:spPr>
          <a:xfrm>
            <a:off x="6396645" y="1001904"/>
            <a:ext cx="2540178" cy="1723549"/>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txBody>
          <a:bodyPr wrap="square">
            <a:spAutoFit/>
          </a:bodyPr>
          <a:lstStyle/>
          <a:p>
            <a:pPr algn="ctr"/>
            <a:r>
              <a:rPr lang="es-ES" b="1" dirty="0">
                <a:solidFill>
                  <a:schemeClr val="tx1"/>
                </a:solidFill>
                <a:latin typeface="Abel" panose="02000506030000020004" pitchFamily="2" charset="0"/>
              </a:rPr>
              <a:t>RESEARCH</a:t>
            </a:r>
          </a:p>
          <a:p>
            <a:pPr marL="285750" indent="-285750">
              <a:spcAft>
                <a:spcPts val="1200"/>
              </a:spcAft>
              <a:buFont typeface="+mj-lt"/>
              <a:buAutoNum type="romanLcPeriod"/>
            </a:pPr>
            <a:r>
              <a:rPr lang="es-ES" sz="1200" dirty="0" err="1">
                <a:solidFill>
                  <a:schemeClr val="tx1"/>
                </a:solidFill>
                <a:latin typeface="Maven Pro" panose="00000500000000000000" pitchFamily="2" charset="0"/>
              </a:rPr>
              <a:t>eService</a:t>
            </a:r>
            <a:r>
              <a:rPr lang="es-ES" sz="1200" dirty="0">
                <a:solidFill>
                  <a:schemeClr val="tx1"/>
                </a:solidFill>
                <a:latin typeface="Maven Pro" panose="00000500000000000000" pitchFamily="2" charset="0"/>
              </a:rPr>
              <a:t> </a:t>
            </a:r>
            <a:r>
              <a:rPr lang="es-ES" sz="1200" dirty="0" err="1">
                <a:solidFill>
                  <a:schemeClr val="tx1"/>
                </a:solidFill>
                <a:latin typeface="Maven Pro" panose="00000500000000000000" pitchFamily="2" charset="0"/>
              </a:rPr>
              <a:t>for</a:t>
            </a:r>
            <a:r>
              <a:rPr lang="es-ES" sz="1200" dirty="0">
                <a:solidFill>
                  <a:schemeClr val="tx1"/>
                </a:solidFill>
                <a:latin typeface="Maven Pro" panose="00000500000000000000" pitchFamily="2" charset="0"/>
              </a:rPr>
              <a:t> </a:t>
            </a:r>
            <a:r>
              <a:rPr lang="es-ES" sz="1200" dirty="0" err="1">
                <a:solidFill>
                  <a:schemeClr val="tx1"/>
                </a:solidFill>
                <a:latin typeface="Maven Pro" panose="00000500000000000000" pitchFamily="2" charset="0"/>
              </a:rPr>
              <a:t>health</a:t>
            </a:r>
            <a:r>
              <a:rPr lang="es-ES" sz="1200" dirty="0">
                <a:solidFill>
                  <a:schemeClr val="tx1"/>
                </a:solidFill>
                <a:latin typeface="Maven Pro" panose="00000500000000000000" pitchFamily="2" charset="0"/>
              </a:rPr>
              <a:t> </a:t>
            </a:r>
            <a:r>
              <a:rPr lang="es-ES" sz="1200" dirty="0" err="1">
                <a:solidFill>
                  <a:schemeClr val="tx1"/>
                </a:solidFill>
                <a:latin typeface="Maven Pro" panose="00000500000000000000" pitchFamily="2" charset="0"/>
              </a:rPr>
              <a:t>researchers</a:t>
            </a:r>
            <a:endParaRPr lang="es-ES" sz="1200" dirty="0">
              <a:solidFill>
                <a:schemeClr val="tx1"/>
              </a:solidFill>
              <a:latin typeface="Maven Pro" panose="00000500000000000000" pitchFamily="2" charset="0"/>
            </a:endParaRPr>
          </a:p>
          <a:p>
            <a:pPr marL="285750" indent="-285750">
              <a:spcAft>
                <a:spcPts val="1200"/>
              </a:spcAft>
              <a:buFont typeface="+mj-lt"/>
              <a:buAutoNum type="romanLcPeriod"/>
            </a:pPr>
            <a:r>
              <a:rPr lang="es-ES" sz="1200" dirty="0" err="1">
                <a:solidFill>
                  <a:schemeClr val="tx1"/>
                </a:solidFill>
                <a:latin typeface="Maven Pro" panose="00000500000000000000" pitchFamily="2" charset="0"/>
              </a:rPr>
              <a:t>eService</a:t>
            </a:r>
            <a:r>
              <a:rPr lang="es-ES" sz="1200" dirty="0">
                <a:solidFill>
                  <a:schemeClr val="tx1"/>
                </a:solidFill>
                <a:latin typeface="Maven Pro" panose="00000500000000000000" pitchFamily="2" charset="0"/>
              </a:rPr>
              <a:t> </a:t>
            </a:r>
            <a:r>
              <a:rPr lang="es-ES" sz="1200" dirty="0" err="1">
                <a:solidFill>
                  <a:schemeClr val="tx1"/>
                </a:solidFill>
                <a:latin typeface="Maven Pro" panose="00000500000000000000" pitchFamily="2" charset="0"/>
              </a:rPr>
              <a:t>for</a:t>
            </a:r>
            <a:r>
              <a:rPr lang="es-ES" sz="1200" dirty="0">
                <a:solidFill>
                  <a:schemeClr val="tx1"/>
                </a:solidFill>
                <a:latin typeface="Maven Pro" panose="00000500000000000000" pitchFamily="2" charset="0"/>
              </a:rPr>
              <a:t> </a:t>
            </a:r>
            <a:r>
              <a:rPr lang="es-ES" sz="1200" dirty="0" err="1">
                <a:solidFill>
                  <a:schemeClr val="tx1"/>
                </a:solidFill>
                <a:latin typeface="Maven Pro" panose="00000500000000000000" pitchFamily="2" charset="0"/>
              </a:rPr>
              <a:t>health</a:t>
            </a:r>
            <a:r>
              <a:rPr lang="es-ES" sz="1200" dirty="0">
                <a:solidFill>
                  <a:schemeClr val="tx1"/>
                </a:solidFill>
                <a:latin typeface="Maven Pro" panose="00000500000000000000" pitchFamily="2" charset="0"/>
              </a:rPr>
              <a:t> </a:t>
            </a:r>
            <a:r>
              <a:rPr lang="es-ES" sz="1200" dirty="0" err="1">
                <a:solidFill>
                  <a:schemeClr val="tx1"/>
                </a:solidFill>
                <a:latin typeface="Maven Pro" panose="00000500000000000000" pitchFamily="2" charset="0"/>
              </a:rPr>
              <a:t>care</a:t>
            </a:r>
            <a:r>
              <a:rPr lang="es-ES" sz="1200" dirty="0">
                <a:solidFill>
                  <a:schemeClr val="tx1"/>
                </a:solidFill>
                <a:latin typeface="Maven Pro" panose="00000500000000000000" pitchFamily="2" charset="0"/>
              </a:rPr>
              <a:t> </a:t>
            </a:r>
            <a:r>
              <a:rPr lang="es-ES" sz="1200" dirty="0" err="1">
                <a:solidFill>
                  <a:schemeClr val="tx1"/>
                </a:solidFill>
                <a:latin typeface="Maven Pro" panose="00000500000000000000" pitchFamily="2" charset="0"/>
              </a:rPr>
              <a:t>organisations</a:t>
            </a:r>
            <a:endParaRPr lang="es-ES" sz="1200" dirty="0">
              <a:solidFill>
                <a:schemeClr val="tx1"/>
              </a:solidFill>
              <a:latin typeface="Maven Pro" panose="00000500000000000000" pitchFamily="2" charset="0"/>
            </a:endParaRPr>
          </a:p>
          <a:p>
            <a:pPr marL="285750" indent="-285750">
              <a:spcAft>
                <a:spcPts val="1200"/>
              </a:spcAft>
              <a:buFont typeface="+mj-lt"/>
              <a:buAutoNum type="romanLcPeriod"/>
            </a:pPr>
            <a:r>
              <a:rPr lang="es-ES" sz="1200" dirty="0">
                <a:solidFill>
                  <a:schemeClr val="tx1"/>
                </a:solidFill>
                <a:latin typeface="Maven Pro" panose="00000500000000000000" pitchFamily="2" charset="0"/>
              </a:rPr>
              <a:t>FAIR </a:t>
            </a:r>
            <a:r>
              <a:rPr lang="es-ES" sz="1200" dirty="0" err="1">
                <a:solidFill>
                  <a:schemeClr val="tx1"/>
                </a:solidFill>
                <a:latin typeface="Maven Pro" panose="00000500000000000000" pitchFamily="2" charset="0"/>
              </a:rPr>
              <a:t>dataset</a:t>
            </a:r>
            <a:r>
              <a:rPr lang="es-ES" sz="1200" dirty="0">
                <a:solidFill>
                  <a:schemeClr val="tx1"/>
                </a:solidFill>
                <a:latin typeface="Maven Pro" panose="00000500000000000000" pitchFamily="2" charset="0"/>
              </a:rPr>
              <a:t> </a:t>
            </a:r>
            <a:r>
              <a:rPr lang="es-ES" sz="1200" dirty="0" err="1">
                <a:solidFill>
                  <a:schemeClr val="tx1"/>
                </a:solidFill>
                <a:latin typeface="Maven Pro" panose="00000500000000000000" pitchFamily="2" charset="0"/>
              </a:rPr>
              <a:t>including</a:t>
            </a:r>
            <a:r>
              <a:rPr lang="es-ES" sz="1200" dirty="0">
                <a:solidFill>
                  <a:schemeClr val="tx1"/>
                </a:solidFill>
                <a:latin typeface="Maven Pro" panose="00000500000000000000" pitchFamily="2" charset="0"/>
              </a:rPr>
              <a:t> up </a:t>
            </a:r>
            <a:r>
              <a:rPr lang="es-ES" sz="1200" dirty="0" err="1">
                <a:solidFill>
                  <a:schemeClr val="tx1"/>
                </a:solidFill>
                <a:latin typeface="Maven Pro" panose="00000500000000000000" pitchFamily="2" charset="0"/>
              </a:rPr>
              <a:t>to</a:t>
            </a:r>
            <a:r>
              <a:rPr lang="es-ES" sz="1200" dirty="0">
                <a:solidFill>
                  <a:schemeClr val="tx1"/>
                </a:solidFill>
                <a:latin typeface="Maven Pro" panose="00000500000000000000" pitchFamily="2" charset="0"/>
              </a:rPr>
              <a:t> 5 </a:t>
            </a:r>
            <a:r>
              <a:rPr lang="es-ES" sz="1200" dirty="0" err="1">
                <a:solidFill>
                  <a:schemeClr val="tx1"/>
                </a:solidFill>
                <a:latin typeface="Maven Pro" panose="00000500000000000000" pitchFamily="2" charset="0"/>
              </a:rPr>
              <a:t>mill</a:t>
            </a:r>
            <a:r>
              <a:rPr lang="es-ES" sz="1200" dirty="0">
                <a:solidFill>
                  <a:schemeClr val="tx1"/>
                </a:solidFill>
                <a:latin typeface="Maven Pro" panose="00000500000000000000" pitchFamily="2" charset="0"/>
              </a:rPr>
              <a:t>. </a:t>
            </a:r>
            <a:r>
              <a:rPr lang="es-ES" sz="1200" dirty="0" err="1">
                <a:solidFill>
                  <a:schemeClr val="tx1"/>
                </a:solidFill>
                <a:latin typeface="Maven Pro" panose="00000500000000000000" pitchFamily="2" charset="0"/>
              </a:rPr>
              <a:t>subjects</a:t>
            </a:r>
            <a:endParaRPr lang="es-ES" sz="1200" dirty="0">
              <a:solidFill>
                <a:schemeClr val="tx1"/>
              </a:solidFill>
              <a:latin typeface="Maven Pro" panose="00000500000000000000" pitchFamily="2" charset="0"/>
            </a:endParaRPr>
          </a:p>
        </p:txBody>
      </p:sp>
      <p:sp>
        <p:nvSpPr>
          <p:cNvPr id="32" name="Google Shape;281;p32">
            <a:extLst>
              <a:ext uri="{FF2B5EF4-FFF2-40B4-BE49-F238E27FC236}">
                <a16:creationId xmlns:a16="http://schemas.microsoft.com/office/drawing/2014/main" id="{86679CCB-445C-491A-8527-5A8203BE827E}"/>
              </a:ext>
            </a:extLst>
          </p:cNvPr>
          <p:cNvSpPr txBox="1"/>
          <p:nvPr/>
        </p:nvSpPr>
        <p:spPr>
          <a:xfrm>
            <a:off x="7553400" y="4689135"/>
            <a:ext cx="1438200" cy="39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chemeClr val="accent5"/>
                </a:solidFill>
                <a:latin typeface="Maven Pro"/>
                <a:ea typeface="Maven Pro"/>
                <a:cs typeface="Maven Pro"/>
                <a:sym typeface="Maven Pro"/>
              </a:rPr>
              <a:t>@FAIR4Health</a:t>
            </a:r>
            <a:endParaRPr sz="1400" b="1" i="0" u="none" strike="noStrike" cap="none" dirty="0">
              <a:solidFill>
                <a:schemeClr val="accent5"/>
              </a:solidFill>
              <a:latin typeface="Maven Pro"/>
              <a:ea typeface="Maven Pro"/>
              <a:cs typeface="Maven Pro"/>
              <a:sym typeface="Maven Pro"/>
            </a:endParaRPr>
          </a:p>
        </p:txBody>
      </p:sp>
      <p:sp>
        <p:nvSpPr>
          <p:cNvPr id="33" name="Google Shape;283;p32">
            <a:extLst>
              <a:ext uri="{FF2B5EF4-FFF2-40B4-BE49-F238E27FC236}">
                <a16:creationId xmlns:a16="http://schemas.microsoft.com/office/drawing/2014/main" id="{6A6B3E6A-F88D-47BC-BFC2-9F3F4C6B7D45}"/>
              </a:ext>
            </a:extLst>
          </p:cNvPr>
          <p:cNvSpPr txBox="1"/>
          <p:nvPr/>
        </p:nvSpPr>
        <p:spPr>
          <a:xfrm>
            <a:off x="4921266" y="4698600"/>
            <a:ext cx="2204827" cy="4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sng" strike="noStrike" cap="none" dirty="0">
                <a:solidFill>
                  <a:schemeClr val="hlink"/>
                </a:solidFill>
                <a:latin typeface="Maven Pro"/>
                <a:ea typeface="Maven Pro"/>
                <a:cs typeface="Maven Pro"/>
                <a:sym typeface="Maven Pro"/>
                <a:hlinkClick r:id="rId7"/>
              </a:rPr>
              <a:t>www.</a:t>
            </a:r>
            <a:r>
              <a:rPr lang="es-ES" sz="1400" b="1" i="0" u="sng" strike="noStrike" cap="none" dirty="0" err="1">
                <a:solidFill>
                  <a:schemeClr val="hlink"/>
                </a:solidFill>
                <a:latin typeface="Maven Pro"/>
                <a:ea typeface="Maven Pro"/>
                <a:cs typeface="Maven Pro"/>
                <a:sym typeface="Maven Pro"/>
                <a:hlinkClick r:id="rId7"/>
              </a:rPr>
              <a:t>fair</a:t>
            </a:r>
            <a:r>
              <a:rPr lang="en" sz="1400" b="1" i="0" u="sng" strike="noStrike" cap="none" dirty="0">
                <a:solidFill>
                  <a:schemeClr val="hlink"/>
                </a:solidFill>
                <a:latin typeface="Maven Pro"/>
                <a:ea typeface="Maven Pro"/>
                <a:cs typeface="Maven Pro"/>
                <a:sym typeface="Maven Pro"/>
                <a:hlinkClick r:id="rId7"/>
              </a:rPr>
              <a:t>4</a:t>
            </a:r>
            <a:r>
              <a:rPr lang="es-ES" sz="1400" b="1" i="0" u="sng" strike="noStrike" cap="none" dirty="0">
                <a:solidFill>
                  <a:schemeClr val="hlink"/>
                </a:solidFill>
                <a:latin typeface="Maven Pro"/>
                <a:ea typeface="Maven Pro"/>
                <a:cs typeface="Maven Pro"/>
                <a:sym typeface="Maven Pro"/>
                <a:hlinkClick r:id="rId7"/>
              </a:rPr>
              <a:t>h</a:t>
            </a:r>
            <a:r>
              <a:rPr lang="en" sz="1400" b="1" i="0" u="sng" strike="noStrike" cap="none" dirty="0">
                <a:solidFill>
                  <a:schemeClr val="hlink"/>
                </a:solidFill>
                <a:latin typeface="Maven Pro"/>
                <a:ea typeface="Maven Pro"/>
                <a:cs typeface="Maven Pro"/>
                <a:sym typeface="Maven Pro"/>
                <a:hlinkClick r:id="rId7"/>
              </a:rPr>
              <a:t>ealth.eu</a:t>
            </a:r>
            <a:endParaRPr sz="1400" b="1" i="0" u="none" strike="noStrike" cap="none" dirty="0">
              <a:solidFill>
                <a:schemeClr val="accent5"/>
              </a:solidFill>
              <a:latin typeface="Maven Pro"/>
              <a:ea typeface="Maven Pro"/>
              <a:cs typeface="Maven Pro"/>
              <a:sym typeface="Maven Pro"/>
            </a:endParaRPr>
          </a:p>
        </p:txBody>
      </p:sp>
      <p:pic>
        <p:nvPicPr>
          <p:cNvPr id="34" name="Google Shape;285;p32">
            <a:extLst>
              <a:ext uri="{FF2B5EF4-FFF2-40B4-BE49-F238E27FC236}">
                <a16:creationId xmlns:a16="http://schemas.microsoft.com/office/drawing/2014/main" id="{7585908A-B592-48DB-9EE5-82EEA9F56629}"/>
              </a:ext>
            </a:extLst>
          </p:cNvPr>
          <p:cNvPicPr preferRelativeResize="0"/>
          <p:nvPr/>
        </p:nvPicPr>
        <p:blipFill rotWithShape="1">
          <a:blip r:embed="rId8">
            <a:alphaModFix/>
          </a:blip>
          <a:srcRect/>
          <a:stretch/>
        </p:blipFill>
        <p:spPr>
          <a:xfrm>
            <a:off x="7218650" y="4689136"/>
            <a:ext cx="393600" cy="393600"/>
          </a:xfrm>
          <a:prstGeom prst="rect">
            <a:avLst/>
          </a:prstGeom>
          <a:noFill/>
          <a:ln>
            <a:noFill/>
          </a:ln>
        </p:spPr>
      </p:pic>
      <p:sp>
        <p:nvSpPr>
          <p:cNvPr id="6" name="Rectángulo 5">
            <a:extLst>
              <a:ext uri="{FF2B5EF4-FFF2-40B4-BE49-F238E27FC236}">
                <a16:creationId xmlns:a16="http://schemas.microsoft.com/office/drawing/2014/main" id="{E1145B15-DBF0-4600-A58A-AF1E78AEF673}"/>
              </a:ext>
            </a:extLst>
          </p:cNvPr>
          <p:cNvSpPr/>
          <p:nvPr/>
        </p:nvSpPr>
        <p:spPr>
          <a:xfrm>
            <a:off x="5143503" y="663279"/>
            <a:ext cx="3259226" cy="338554"/>
          </a:xfrm>
          <a:prstGeom prst="rect">
            <a:avLst/>
          </a:prstGeom>
        </p:spPr>
        <p:txBody>
          <a:bodyPr wrap="none">
            <a:spAutoFit/>
          </a:bodyPr>
          <a:lstStyle/>
          <a:p>
            <a:pPr algn="ctr"/>
            <a:r>
              <a:rPr lang="es-ES" sz="1600" b="1" dirty="0">
                <a:solidFill>
                  <a:schemeClr val="tx1"/>
                </a:solidFill>
                <a:latin typeface="Abel" panose="02000506030000020004" pitchFamily="2" charset="0"/>
              </a:rPr>
              <a:t>EXPECTED OUTPUTS RELATED TO EOSC</a:t>
            </a:r>
            <a:endParaRPr lang="es-ES" sz="1600" dirty="0">
              <a:solidFill>
                <a:schemeClr val="tx1"/>
              </a:solidFill>
              <a:latin typeface="Maven Pro" panose="00000500000000000000" pitchFamily="2" charset="0"/>
            </a:endParaRPr>
          </a:p>
        </p:txBody>
      </p:sp>
      <p:sp>
        <p:nvSpPr>
          <p:cNvPr id="36" name="Rectángulo 35">
            <a:extLst>
              <a:ext uri="{FF2B5EF4-FFF2-40B4-BE49-F238E27FC236}">
                <a16:creationId xmlns:a16="http://schemas.microsoft.com/office/drawing/2014/main" id="{FE8C36FC-2732-406F-B701-3C32DD25AD41}"/>
              </a:ext>
            </a:extLst>
          </p:cNvPr>
          <p:cNvSpPr/>
          <p:nvPr/>
        </p:nvSpPr>
        <p:spPr>
          <a:xfrm>
            <a:off x="6396645" y="2842231"/>
            <a:ext cx="2540178" cy="861774"/>
          </a:xfrm>
          <a:prstGeom prst="rect">
            <a:avLst/>
          </a:prstGeom>
          <a:solidFill>
            <a:srgbClr val="FFCDF5"/>
          </a:solidFill>
          <a:effectLst>
            <a:outerShdw blurRad="50800" dist="38100" dir="5400000" algn="t" rotWithShape="0">
              <a:prstClr val="black">
                <a:alpha val="40000"/>
              </a:prstClr>
            </a:outerShdw>
          </a:effectLst>
        </p:spPr>
        <p:txBody>
          <a:bodyPr wrap="square">
            <a:spAutoFit/>
          </a:bodyPr>
          <a:lstStyle/>
          <a:p>
            <a:pPr algn="ctr"/>
            <a:r>
              <a:rPr lang="es-ES" b="1" dirty="0">
                <a:solidFill>
                  <a:schemeClr val="tx1"/>
                </a:solidFill>
                <a:latin typeface="Abel" panose="02000506030000020004" pitchFamily="2" charset="0"/>
              </a:rPr>
              <a:t>AWARENESS RAISING</a:t>
            </a:r>
          </a:p>
          <a:p>
            <a:pPr lvl="0"/>
            <a:r>
              <a:rPr lang="es-ES" sz="1200" dirty="0" err="1">
                <a:latin typeface="Maven Pro" panose="00000500000000000000" pitchFamily="2" charset="0"/>
              </a:rPr>
              <a:t>Reports</a:t>
            </a:r>
            <a:r>
              <a:rPr lang="es-ES" sz="1200" dirty="0">
                <a:latin typeface="Maven Pro" panose="00000500000000000000" pitchFamily="2" charset="0"/>
              </a:rPr>
              <a:t>, </a:t>
            </a:r>
            <a:r>
              <a:rPr lang="es-ES" sz="1200" dirty="0" err="1">
                <a:latin typeface="Maven Pro" panose="00000500000000000000" pitchFamily="2" charset="0"/>
              </a:rPr>
              <a:t>dissemination</a:t>
            </a:r>
            <a:r>
              <a:rPr lang="es-ES" sz="1200" dirty="0">
                <a:latin typeface="Maven Pro" panose="00000500000000000000" pitchFamily="2" charset="0"/>
              </a:rPr>
              <a:t> </a:t>
            </a:r>
            <a:r>
              <a:rPr lang="es-ES" sz="1200" dirty="0" err="1">
                <a:latin typeface="Maven Pro" panose="00000500000000000000" pitchFamily="2" charset="0"/>
              </a:rPr>
              <a:t>materials</a:t>
            </a:r>
            <a:r>
              <a:rPr lang="es-ES" sz="1200" dirty="0">
                <a:latin typeface="Maven Pro" panose="00000500000000000000" pitchFamily="2" charset="0"/>
              </a:rPr>
              <a:t> and training </a:t>
            </a:r>
            <a:r>
              <a:rPr lang="es-ES" sz="1200" dirty="0" err="1">
                <a:latin typeface="Maven Pro" panose="00000500000000000000" pitchFamily="2" charset="0"/>
              </a:rPr>
              <a:t>on</a:t>
            </a:r>
            <a:r>
              <a:rPr lang="es-ES" sz="1200" dirty="0">
                <a:latin typeface="Maven Pro" panose="00000500000000000000" pitchFamily="2" charset="0"/>
              </a:rPr>
              <a:t> </a:t>
            </a:r>
            <a:r>
              <a:rPr lang="es-ES" sz="1200" dirty="0" err="1">
                <a:latin typeface="Maven Pro" panose="00000500000000000000" pitchFamily="2" charset="0"/>
              </a:rPr>
              <a:t>the</a:t>
            </a:r>
            <a:r>
              <a:rPr lang="es-ES" sz="1200" dirty="0">
                <a:latin typeface="Maven Pro" panose="00000500000000000000" pitchFamily="2" charset="0"/>
              </a:rPr>
              <a:t> </a:t>
            </a:r>
            <a:r>
              <a:rPr lang="es-ES" sz="1200" dirty="0" err="1">
                <a:latin typeface="Maven Pro" panose="00000500000000000000" pitchFamily="2" charset="0"/>
              </a:rPr>
              <a:t>FAIRification</a:t>
            </a:r>
            <a:r>
              <a:rPr lang="es-ES" sz="1200" dirty="0">
                <a:latin typeface="Maven Pro" panose="00000500000000000000" pitchFamily="2" charset="0"/>
              </a:rPr>
              <a:t> </a:t>
            </a:r>
            <a:r>
              <a:rPr lang="es-ES" sz="1200" dirty="0" err="1">
                <a:latin typeface="Maven Pro" panose="00000500000000000000" pitchFamily="2" charset="0"/>
              </a:rPr>
              <a:t>of</a:t>
            </a:r>
            <a:r>
              <a:rPr lang="es-ES" sz="1200" dirty="0">
                <a:latin typeface="Maven Pro" panose="00000500000000000000" pitchFamily="2" charset="0"/>
              </a:rPr>
              <a:t> </a:t>
            </a:r>
            <a:r>
              <a:rPr lang="es-ES" sz="1200" dirty="0" err="1">
                <a:latin typeface="Maven Pro" panose="00000500000000000000" pitchFamily="2" charset="0"/>
              </a:rPr>
              <a:t>health</a:t>
            </a:r>
            <a:r>
              <a:rPr lang="es-ES" sz="1200" dirty="0">
                <a:latin typeface="Maven Pro" panose="00000500000000000000" pitchFamily="2" charset="0"/>
              </a:rPr>
              <a:t> data</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173</Words>
  <Application>Microsoft Office PowerPoint</Application>
  <PresentationFormat>Presentación en pantalla (16:9)</PresentationFormat>
  <Paragraphs>16</Paragraphs>
  <Slides>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Maven Pro</vt:lpstr>
      <vt:lpstr>Abel</vt:lpstr>
      <vt:lpstr>Maven Pro Medium</vt:lpstr>
      <vt:lpstr>Arial</vt:lpstr>
      <vt:lpstr>Simple Light</vt:lpstr>
      <vt:lpstr>Improving Health Research in EU through FAIR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Health Research in EU through FAIR data</dc:title>
  <dc:creator>Nuñez Benjumea, Francisco</dc:creator>
  <cp:lastModifiedBy>Nuñez Benjumea, Francisco</cp:lastModifiedBy>
  <cp:revision>9</cp:revision>
  <dcterms:modified xsi:type="dcterms:W3CDTF">2019-08-21T13:16:17Z</dcterms:modified>
</cp:coreProperties>
</file>